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a90405d93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a90405d93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7a90405d93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a90405d93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a90405d93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7a90405d93_0_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a90405d93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a90405d93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7a90405d93_0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a90405d93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a90405d93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7a90405d93_0_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a90405d93_1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a90405d93_1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7a90405d93_1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a90405d93_1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a90405d93_1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7a90405d93_1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a90405d93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a90405d93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7a90405d93_0_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a90405d93_0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a90405d93_0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7a90405d93_0_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a90405d93_0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a90405d93_0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7a90405d93_0_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a90405d93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a90405d93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7a90405d93_0_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a90405d93_1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a90405d93_1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7a90405d93_1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a90405d93_1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a90405d93_1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7a90405d93_1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a90405d93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a90405d93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7a90405d93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a90405d93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a90405d93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7a90405d93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a90405d93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a90405d93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7a90405d93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a90405d93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a90405d93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7a90405d93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a90405d93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a90405d93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7a90405d93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gradFill>
          <a:gsLst>
            <a:gs pos="0">
              <a:srgbClr val="002060"/>
            </a:gs>
            <a:gs pos="85000">
              <a:srgbClr val="2F5496"/>
            </a:gs>
            <a:gs pos="91000">
              <a:srgbClr val="3864B2"/>
            </a:gs>
            <a:gs pos="97000">
              <a:srgbClr val="2C4E8C"/>
            </a:gs>
            <a:gs pos="100000">
              <a:srgbClr val="2C4E8C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4338" y="278924"/>
            <a:ext cx="4600575" cy="843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/>
          <p:nvPr>
            <p:ph type="title"/>
          </p:nvPr>
        </p:nvSpPr>
        <p:spPr>
          <a:xfrm>
            <a:off x="838200" y="365125"/>
            <a:ext cx="10515600" cy="677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" type="body"/>
          </p:nvPr>
        </p:nvSpPr>
        <p:spPr>
          <a:xfrm rot="5400000">
            <a:off x="3920331" y="-1621631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838200" y="379413"/>
            <a:ext cx="10515600" cy="66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838200" y="1354137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  <a:defRPr>
                <a:solidFill>
                  <a:srgbClr val="002060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  <a:defRPr>
                <a:solidFill>
                  <a:srgbClr val="002060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  <a:defRPr>
                <a:solidFill>
                  <a:srgbClr val="002060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>
                <a:solidFill>
                  <a:srgbClr val="002060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>
                <a:solidFill>
                  <a:srgbClr val="002060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838200" y="365126"/>
            <a:ext cx="105156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  <a:defRPr>
                <a:solidFill>
                  <a:srgbClr val="002060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  <a:defRPr>
                <a:solidFill>
                  <a:srgbClr val="002060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  <a:defRPr>
                <a:solidFill>
                  <a:srgbClr val="002060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>
                <a:solidFill>
                  <a:srgbClr val="002060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>
                <a:solidFill>
                  <a:srgbClr val="002060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  <a:defRPr>
                <a:solidFill>
                  <a:srgbClr val="002060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  <a:defRPr>
                <a:solidFill>
                  <a:srgbClr val="002060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  <a:defRPr>
                <a:solidFill>
                  <a:srgbClr val="002060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>
                <a:solidFill>
                  <a:srgbClr val="002060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>
                <a:solidFill>
                  <a:srgbClr val="002060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title"/>
          </p:nvPr>
        </p:nvSpPr>
        <p:spPr>
          <a:xfrm>
            <a:off x="839788" y="365125"/>
            <a:ext cx="10515600" cy="66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/>
          <p:nvPr>
            <p:ph type="title"/>
          </p:nvPr>
        </p:nvSpPr>
        <p:spPr>
          <a:xfrm>
            <a:off x="838200" y="365125"/>
            <a:ext cx="10515600" cy="677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677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Calibri"/>
              <a:buNone/>
              <a:defRPr b="0" i="0" sz="3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46050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02060"/>
            </a:gs>
            <a:gs pos="85000">
              <a:srgbClr val="2F5496"/>
            </a:gs>
            <a:gs pos="91000">
              <a:srgbClr val="3864B2"/>
            </a:gs>
            <a:gs pos="97000">
              <a:srgbClr val="2C4E8C"/>
            </a:gs>
            <a:gs pos="100000">
              <a:srgbClr val="2C4E8C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/>
          <p:nvPr>
            <p:ph type="ctrTitle"/>
          </p:nvPr>
        </p:nvSpPr>
        <p:spPr>
          <a:xfrm>
            <a:off x="1524000" y="1518099"/>
            <a:ext cx="91440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-US"/>
              <a:t>TRANSFORMER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4" name="Google Shape;8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9475" y="2801776"/>
            <a:ext cx="4413050" cy="247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8838" y="1166800"/>
            <a:ext cx="7934325" cy="45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1"/>
          <p:cNvSpPr txBox="1"/>
          <p:nvPr>
            <p:ph type="title"/>
          </p:nvPr>
        </p:nvSpPr>
        <p:spPr>
          <a:xfrm>
            <a:off x="838200" y="379413"/>
            <a:ext cx="10515600" cy="66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Cơ chế Scale Dot-Product Attention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043023"/>
            <a:ext cx="6542174" cy="469159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 txBox="1"/>
          <p:nvPr/>
        </p:nvSpPr>
        <p:spPr>
          <a:xfrm>
            <a:off x="7380375" y="1131000"/>
            <a:ext cx="4738500" cy="47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800"/>
              <a:buFont typeface="Calibri"/>
              <a:buChar char="❖"/>
            </a:pPr>
            <a:r>
              <a:rPr lang="en-US" sz="28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Điểm số softmax này xác định mức độ mỗi từ sẽ được thể hiện ở vị trí này. Rõ ràng từ ở vị trí này sẽ có điểm softmax cao nhất, nhưng đôi khi nó rất hữu ích khi tham gia vào một từ khác có liên quan đến từ hiện tại</a:t>
            </a:r>
            <a:endParaRPr sz="28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2"/>
          <p:cNvSpPr txBox="1"/>
          <p:nvPr>
            <p:ph type="title"/>
          </p:nvPr>
        </p:nvSpPr>
        <p:spPr>
          <a:xfrm>
            <a:off x="838200" y="379413"/>
            <a:ext cx="10515600" cy="66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Cơ chế Scale Dot-Product Attention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850" y="1043025"/>
            <a:ext cx="5714425" cy="551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2950" y="1043013"/>
            <a:ext cx="3930850" cy="200674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3"/>
          <p:cNvSpPr txBox="1"/>
          <p:nvPr>
            <p:ph type="title"/>
          </p:nvPr>
        </p:nvSpPr>
        <p:spPr>
          <a:xfrm>
            <a:off x="838200" y="379413"/>
            <a:ext cx="10515600" cy="66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Cơ chế Scale Dot-Product Attention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>
            <p:ph type="title"/>
          </p:nvPr>
        </p:nvSpPr>
        <p:spPr>
          <a:xfrm>
            <a:off x="838200" y="379413"/>
            <a:ext cx="10515600" cy="66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Multi-Head Attention</a:t>
            </a:r>
            <a:endParaRPr/>
          </a:p>
        </p:txBody>
      </p:sp>
      <p:pic>
        <p:nvPicPr>
          <p:cNvPr id="174" name="Google Shape;1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600" y="1043025"/>
            <a:ext cx="6698650" cy="4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4"/>
          <p:cNvSpPr txBox="1"/>
          <p:nvPr/>
        </p:nvSpPr>
        <p:spPr>
          <a:xfrm>
            <a:off x="7601175" y="1131000"/>
            <a:ext cx="4517700" cy="47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800"/>
              <a:buFont typeface="Calibri"/>
              <a:buChar char="❖"/>
            </a:pPr>
            <a:r>
              <a:rPr lang="en-US" sz="28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Sau khi tính được output của từng Head Attention thì ta concatenate tất cả các Head lại Attention lại với nhau</a:t>
            </a:r>
            <a:endParaRPr sz="28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type="title"/>
          </p:nvPr>
        </p:nvSpPr>
        <p:spPr>
          <a:xfrm>
            <a:off x="838200" y="379413"/>
            <a:ext cx="10515600" cy="66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Encoder</a:t>
            </a:r>
            <a:endParaRPr/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88" y="1130213"/>
            <a:ext cx="6167781" cy="551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0825" y="1479000"/>
            <a:ext cx="4199775" cy="241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 txBox="1"/>
          <p:nvPr/>
        </p:nvSpPr>
        <p:spPr>
          <a:xfrm>
            <a:off x="7310825" y="3995350"/>
            <a:ext cx="40431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Skip Connection</a:t>
            </a:r>
            <a:endParaRPr sz="2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/>
          <p:nvPr>
            <p:ph type="title"/>
          </p:nvPr>
        </p:nvSpPr>
        <p:spPr>
          <a:xfrm>
            <a:off x="838200" y="379413"/>
            <a:ext cx="10515600" cy="66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Ví dụ cho skip connection</a:t>
            </a:r>
            <a:endParaRPr/>
          </a:p>
        </p:txBody>
      </p:sp>
      <p:pic>
        <p:nvPicPr>
          <p:cNvPr id="191" name="Google Shape;1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7238" y="1043024"/>
            <a:ext cx="7197526" cy="282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2212" y="3955650"/>
            <a:ext cx="4460063" cy="282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6"/>
          <p:cNvSpPr txBox="1"/>
          <p:nvPr/>
        </p:nvSpPr>
        <p:spPr>
          <a:xfrm>
            <a:off x="10287000" y="1564575"/>
            <a:ext cx="12516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ResNet</a:t>
            </a:r>
            <a:endParaRPr sz="2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6"/>
          <p:cNvSpPr txBox="1"/>
          <p:nvPr/>
        </p:nvSpPr>
        <p:spPr>
          <a:xfrm>
            <a:off x="10287000" y="4850175"/>
            <a:ext cx="12516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lang="en-US" sz="2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Net</a:t>
            </a:r>
            <a:endParaRPr sz="2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type="title"/>
          </p:nvPr>
        </p:nvSpPr>
        <p:spPr>
          <a:xfrm>
            <a:off x="838200" y="379413"/>
            <a:ext cx="10515600" cy="66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Attention visualization</a:t>
            </a:r>
            <a:endParaRPr/>
          </a:p>
        </p:txBody>
      </p:sp>
      <p:pic>
        <p:nvPicPr>
          <p:cNvPr id="201" name="Google Shape;20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275777"/>
            <a:ext cx="4688000" cy="451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7950" y="1168613"/>
            <a:ext cx="4981575" cy="481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>
            <p:ph type="title"/>
          </p:nvPr>
        </p:nvSpPr>
        <p:spPr>
          <a:xfrm>
            <a:off x="838200" y="379413"/>
            <a:ext cx="10515600" cy="66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Positional Encoding</a:t>
            </a:r>
            <a:endParaRPr/>
          </a:p>
        </p:txBody>
      </p:sp>
      <p:pic>
        <p:nvPicPr>
          <p:cNvPr id="209" name="Google Shape;2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564022"/>
            <a:ext cx="4803850" cy="114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8"/>
          <p:cNvSpPr txBox="1"/>
          <p:nvPr>
            <p:ph idx="1" type="body"/>
          </p:nvPr>
        </p:nvSpPr>
        <p:spPr>
          <a:xfrm>
            <a:off x="838200" y="1043033"/>
            <a:ext cx="10515600" cy="12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❖"/>
            </a:pPr>
            <a:r>
              <a:rPr lang="en-US"/>
              <a:t>Bởi vì mô hình Transformer không có yếu tố recurrent như RNN hay LSTM nên cần thêm thông tin về vị trí tương đối của từng chữ trong câu</a:t>
            </a:r>
            <a:endParaRPr/>
          </a:p>
        </p:txBody>
      </p:sp>
      <p:pic>
        <p:nvPicPr>
          <p:cNvPr id="211" name="Google Shape;21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3775" y="1976375"/>
            <a:ext cx="6054325" cy="418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/>
          <p:nvPr>
            <p:ph type="title"/>
          </p:nvPr>
        </p:nvSpPr>
        <p:spPr>
          <a:xfrm>
            <a:off x="838200" y="379413"/>
            <a:ext cx="10515600" cy="66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Decoder</a:t>
            </a:r>
            <a:endParaRPr/>
          </a:p>
        </p:txBody>
      </p:sp>
      <p:pic>
        <p:nvPicPr>
          <p:cNvPr id="218" name="Google Shape;2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075" y="1182025"/>
            <a:ext cx="10884700" cy="544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/>
          <p:nvPr>
            <p:ph type="title"/>
          </p:nvPr>
        </p:nvSpPr>
        <p:spPr>
          <a:xfrm>
            <a:off x="838200" y="379413"/>
            <a:ext cx="10515600" cy="66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Decoder</a:t>
            </a:r>
            <a:endParaRPr/>
          </a:p>
        </p:txBody>
      </p:sp>
      <p:pic>
        <p:nvPicPr>
          <p:cNvPr id="225" name="Google Shape;2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195425"/>
            <a:ext cx="10949000" cy="551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/>
          <p:nvPr>
            <p:ph type="title"/>
          </p:nvPr>
        </p:nvSpPr>
        <p:spPr>
          <a:xfrm>
            <a:off x="838200" y="379413"/>
            <a:ext cx="10515600" cy="66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Mô hình RNN</a:t>
            </a:r>
            <a:endParaRPr/>
          </a:p>
        </p:txBody>
      </p:sp>
      <p:pic>
        <p:nvPicPr>
          <p:cNvPr id="91" name="Google Shape;9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043025"/>
            <a:ext cx="11130700" cy="56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>
            <p:ph type="title"/>
          </p:nvPr>
        </p:nvSpPr>
        <p:spPr>
          <a:xfrm>
            <a:off x="838200" y="379413"/>
            <a:ext cx="10515600" cy="66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Backpropagation over time</a:t>
            </a:r>
            <a:endParaRPr/>
          </a:p>
        </p:txBody>
      </p:sp>
      <p:pic>
        <p:nvPicPr>
          <p:cNvPr id="98" name="Google Shape;9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325" y="1043025"/>
            <a:ext cx="9077325" cy="523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type="title"/>
          </p:nvPr>
        </p:nvSpPr>
        <p:spPr>
          <a:xfrm>
            <a:off x="838200" y="379413"/>
            <a:ext cx="10515600" cy="66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Cơ chế Attention</a:t>
            </a:r>
            <a:endParaRPr/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50" y="1434175"/>
            <a:ext cx="5853351" cy="434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1500" y="2543813"/>
            <a:ext cx="5780401" cy="212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838200" y="379413"/>
            <a:ext cx="10515600" cy="66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Calibri"/>
              <a:buNone/>
            </a:pPr>
            <a:r>
              <a:rPr lang="en-US"/>
              <a:t>Transformer là gì?</a:t>
            </a:r>
            <a:endParaRPr/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838200" y="1354133"/>
            <a:ext cx="10515600" cy="12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❖"/>
            </a:pPr>
            <a:r>
              <a:rPr lang="en-US"/>
              <a:t>Transformer là một mô hình ngôn ngữ (Language Model) như là RNN, LSTM, … nhưng có kiến trúc dựa vào cơ chế Attention để lấy được sự phụ thuộc giữa đầu vào và ra</a:t>
            </a:r>
            <a:endParaRPr/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850" y="2724033"/>
            <a:ext cx="11296650" cy="256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838200" y="379413"/>
            <a:ext cx="10515600" cy="66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Transformer</a:t>
            </a:r>
            <a:endParaRPr/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043013"/>
            <a:ext cx="3994467" cy="551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667" y="1275788"/>
            <a:ext cx="7054533" cy="4727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type="title"/>
          </p:nvPr>
        </p:nvSpPr>
        <p:spPr>
          <a:xfrm>
            <a:off x="838200" y="379413"/>
            <a:ext cx="10515600" cy="66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Feed forward</a:t>
            </a:r>
            <a:endParaRPr/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7550" y="1043024"/>
            <a:ext cx="7996899" cy="51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838200" y="379413"/>
            <a:ext cx="10515600" cy="66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Cơ chế Scale Dot-Product Attention</a:t>
            </a:r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198" y="1382946"/>
            <a:ext cx="2314675" cy="3730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0025" y="1168625"/>
            <a:ext cx="3427025" cy="47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4045" y="5453625"/>
            <a:ext cx="4530974" cy="75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222" y="1043013"/>
            <a:ext cx="8056976" cy="499067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>
            <p:ph type="title"/>
          </p:nvPr>
        </p:nvSpPr>
        <p:spPr>
          <a:xfrm>
            <a:off x="838200" y="379413"/>
            <a:ext cx="10515600" cy="66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Cơ chế Scale Dot-Product Attention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